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23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512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3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4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8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5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3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7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4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7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34641-9DDA-F841-8A51-82A5D95A25C5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3F0DC-5F1B-A347-BE20-15EC1D3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2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0JHEqBLG65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72FrZz_zJFU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wst.nasa.gov/about.html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deo.nationalgeographic.com/video/science/space-sci/exploration/hubble-sc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1845997"/>
            <a:ext cx="3577431" cy="14700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Chapter 22 Section 1</a:t>
            </a:r>
            <a:br>
              <a:rPr lang="en-US" sz="3600" b="1" dirty="0" smtClean="0"/>
            </a:br>
            <a:r>
              <a:rPr lang="en-US" sz="3600" b="1" dirty="0" smtClean="0"/>
              <a:t>Early Astronomers</a:t>
            </a:r>
            <a:endParaRPr lang="en-US" sz="3600" b="1" dirty="0"/>
          </a:p>
        </p:txBody>
      </p:sp>
      <p:pic>
        <p:nvPicPr>
          <p:cNvPr id="4" name="Picture 14" descr="http://www.wpclipart.com/famous/philosophy/Aristot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2899023" cy="26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4828" y="2144231"/>
            <a:ext cx="101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Aristotle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Picture 6" descr="http://www.wpclipart.com/famous/science/science_3/Nicholas_Copernic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8313"/>
            <a:ext cx="2899022" cy="41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41740" y="273353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Copernicus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8" name="Picture 6" descr="http://www.wpclipart.com/famous/science/science_2/Johannes_Kepl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094" y="0"/>
            <a:ext cx="3207906" cy="2903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29703" y="2364204"/>
            <a:ext cx="80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Kepler</a:t>
            </a:r>
            <a:endParaRPr lang="en-US" b="1" dirty="0"/>
          </a:p>
        </p:txBody>
      </p:sp>
      <p:pic>
        <p:nvPicPr>
          <p:cNvPr id="10" name="Picture 6" descr="J:\TPT\Diagrams\Heliocentri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020" y="0"/>
            <a:ext cx="2084537" cy="142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wpclipart.com/famous/science/science_2/Galile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094" y="2903537"/>
            <a:ext cx="3231484" cy="3954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35360" y="6378251"/>
            <a:ext cx="78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FFFF"/>
                </a:solidFill>
              </a:rPr>
              <a:t>Galilei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13" name="Picture 8" descr="Isaac Newton 168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022" y="3837995"/>
            <a:ext cx="3037072" cy="30200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106095" y="6378251"/>
            <a:ext cx="952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Newton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32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6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Let’s start at the beginning…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57" y="947827"/>
            <a:ext cx="8822268" cy="5703798"/>
          </a:xfrm>
        </p:spPr>
        <p:txBody>
          <a:bodyPr>
            <a:noAutofit/>
          </a:bodyPr>
          <a:lstStyle/>
          <a:p>
            <a:r>
              <a:rPr lang="en-US" sz="2000" dirty="0" smtClean="0"/>
              <a:t>Ancient Greece</a:t>
            </a:r>
          </a:p>
          <a:p>
            <a:pPr lvl="1"/>
            <a:r>
              <a:rPr lang="en-US" sz="2000" dirty="0" smtClean="0"/>
              <a:t>Golden Age (600 </a:t>
            </a:r>
            <a:r>
              <a:rPr lang="en-US" sz="2000" dirty="0" err="1" smtClean="0"/>
              <a:t>b.c.</a:t>
            </a:r>
            <a:r>
              <a:rPr lang="en-US" sz="2000" dirty="0" smtClean="0"/>
              <a:t> – </a:t>
            </a:r>
            <a:r>
              <a:rPr lang="en-US" sz="2000" dirty="0" err="1" smtClean="0"/>
              <a:t>a.d</a:t>
            </a:r>
            <a:r>
              <a:rPr lang="en-US" sz="2000" dirty="0" smtClean="0"/>
              <a:t> 150)</a:t>
            </a:r>
          </a:p>
          <a:p>
            <a:pPr lvl="1"/>
            <a:r>
              <a:rPr lang="en-US" sz="2000" dirty="0" smtClean="0"/>
              <a:t>Relied on observations</a:t>
            </a:r>
          </a:p>
          <a:p>
            <a:pPr lvl="1"/>
            <a:r>
              <a:rPr lang="en-US" sz="2000" dirty="0" smtClean="0"/>
              <a:t>Used geometry and trigonometry principles to measure size and distances of sun &amp; moon.</a:t>
            </a:r>
          </a:p>
          <a:p>
            <a:r>
              <a:rPr lang="en-US" sz="2000" dirty="0" smtClean="0"/>
              <a:t>Aristotle </a:t>
            </a:r>
          </a:p>
          <a:p>
            <a:pPr lvl="1"/>
            <a:r>
              <a:rPr lang="en-US" sz="2000" dirty="0" smtClean="0"/>
              <a:t>Earth is round—thought so b/c of Earth’s curved shadow on Moon</a:t>
            </a:r>
          </a:p>
          <a:p>
            <a:pPr lvl="1"/>
            <a:r>
              <a:rPr lang="en-US" sz="2000" dirty="0" smtClean="0"/>
              <a:t>Theory abandoned in Middle Ages</a:t>
            </a:r>
          </a:p>
          <a:p>
            <a:r>
              <a:rPr lang="en-US" sz="2000" dirty="0" smtClean="0">
                <a:hlinkClick r:id="rId2"/>
              </a:rPr>
              <a:t>Eratosthenes </a:t>
            </a:r>
            <a:endParaRPr lang="en-US" sz="2000" dirty="0" smtClean="0"/>
          </a:p>
          <a:p>
            <a:pPr lvl="1"/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successful attempt to establish size of Earth</a:t>
            </a:r>
          </a:p>
          <a:p>
            <a:pPr lvl="1"/>
            <a:r>
              <a:rPr lang="en-US" sz="2000" dirty="0" smtClean="0"/>
              <a:t>Used geometry to determine circumference of Earth (angles of Sun)</a:t>
            </a:r>
          </a:p>
          <a:p>
            <a:r>
              <a:rPr lang="en-US" sz="2000" dirty="0" smtClean="0"/>
              <a:t>Hipparchus </a:t>
            </a:r>
          </a:p>
          <a:p>
            <a:pPr lvl="1"/>
            <a:r>
              <a:rPr lang="en-US" sz="2000" dirty="0" smtClean="0"/>
              <a:t>Star catalog—location of ~850 stars organizes according to brightness</a:t>
            </a:r>
          </a:p>
          <a:p>
            <a:pPr lvl="1"/>
            <a:r>
              <a:rPr lang="en-US" sz="2000" dirty="0" smtClean="0"/>
              <a:t>Measured length of year to within minutes of modern year (current)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614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0825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Earth is #1 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57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Geocentric</a:t>
            </a:r>
            <a:r>
              <a:rPr lang="en-US" sz="2800" dirty="0"/>
              <a:t> meaning </a:t>
            </a:r>
            <a:r>
              <a:rPr lang="en-US" sz="2800" dirty="0">
                <a:solidFill>
                  <a:srgbClr val="00B050"/>
                </a:solidFill>
              </a:rPr>
              <a:t>Earth Centered </a:t>
            </a:r>
            <a:r>
              <a:rPr lang="en-US" sz="2800" dirty="0"/>
              <a:t>was created by </a:t>
            </a:r>
            <a:r>
              <a:rPr lang="en-US" sz="2800" dirty="0" err="1">
                <a:solidFill>
                  <a:srgbClr val="00B050"/>
                </a:solidFill>
              </a:rPr>
              <a:t>Claudiaus</a:t>
            </a:r>
            <a:r>
              <a:rPr lang="en-US" sz="2800" dirty="0">
                <a:solidFill>
                  <a:srgbClr val="00B050"/>
                </a:solidFill>
              </a:rPr>
              <a:t> Ptolemy</a:t>
            </a:r>
            <a:r>
              <a:rPr lang="en-US" sz="2800" dirty="0"/>
              <a:t>. He thought the earth was the center of everything in </a:t>
            </a:r>
            <a:r>
              <a:rPr lang="en-US" sz="2800" dirty="0" smtClean="0"/>
              <a:t>our </a:t>
            </a:r>
            <a:r>
              <a:rPr lang="en-US" sz="2800" dirty="0"/>
              <a:t>Solar system.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6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/>
              <a:t>Oh wait… Sun is #1 !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0" y="4030663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rgbClr val="FF0000"/>
                </a:solidFill>
                <a:cs typeface="Arial"/>
              </a:rPr>
              <a:t>Heliocentric</a:t>
            </a:r>
            <a:r>
              <a:rPr lang="en-US" sz="2800" dirty="0">
                <a:cs typeface="Arial"/>
              </a:rPr>
              <a:t> meaning </a:t>
            </a:r>
            <a:r>
              <a:rPr lang="en-US" sz="2800" dirty="0">
                <a:solidFill>
                  <a:srgbClr val="FF0000"/>
                </a:solidFill>
                <a:cs typeface="Arial"/>
              </a:rPr>
              <a:t>Sun Centered </a:t>
            </a:r>
            <a:r>
              <a:rPr lang="en-US" sz="2800" dirty="0">
                <a:cs typeface="Arial"/>
              </a:rPr>
              <a:t>was created by </a:t>
            </a:r>
            <a:r>
              <a:rPr lang="en-US" sz="2800" dirty="0">
                <a:solidFill>
                  <a:srgbClr val="FF0000"/>
                </a:solidFill>
                <a:cs typeface="Arial"/>
              </a:rPr>
              <a:t>Nick Copernicus </a:t>
            </a:r>
            <a:r>
              <a:rPr lang="en-US" sz="2800" dirty="0">
                <a:cs typeface="Arial"/>
              </a:rPr>
              <a:t>and he thought and proved that the sun was the center of </a:t>
            </a:r>
            <a:r>
              <a:rPr lang="en-US" sz="2800" dirty="0" smtClean="0">
                <a:cs typeface="Arial"/>
              </a:rPr>
              <a:t>our </a:t>
            </a:r>
            <a:r>
              <a:rPr lang="en-US" sz="2800" dirty="0">
                <a:cs typeface="Arial"/>
              </a:rPr>
              <a:t>solar system and every thing revolves around the sun. </a:t>
            </a:r>
          </a:p>
        </p:txBody>
      </p:sp>
    </p:spTree>
    <p:extLst>
      <p:ext uri="{BB962C8B-B14F-4D97-AF65-F5344CB8AC3E}">
        <p14:creationId xmlns:p14="http://schemas.microsoft.com/office/powerpoint/2010/main" val="54785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3"/>
            <a:ext cx="8229600" cy="1143000"/>
          </a:xfrm>
        </p:spPr>
        <p:txBody>
          <a:bodyPr/>
          <a:lstStyle/>
          <a:p>
            <a:r>
              <a:rPr lang="en-US" dirty="0" smtClean="0"/>
              <a:t>Ptolemaic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825"/>
            <a:ext cx="8229600" cy="4525963"/>
          </a:xfrm>
        </p:spPr>
        <p:txBody>
          <a:bodyPr/>
          <a:lstStyle/>
          <a:p>
            <a:r>
              <a:rPr lang="en-US" dirty="0" err="1" smtClean="0"/>
              <a:t>Cladius</a:t>
            </a:r>
            <a:r>
              <a:rPr lang="en-US" dirty="0" smtClean="0"/>
              <a:t> Ptolemy</a:t>
            </a:r>
          </a:p>
          <a:p>
            <a:pPr lvl="1"/>
            <a:r>
              <a:rPr lang="en-US" dirty="0" smtClean="0"/>
              <a:t>Ptolemaic system</a:t>
            </a:r>
          </a:p>
          <a:p>
            <a:pPr lvl="2"/>
            <a:r>
              <a:rPr lang="en-US" dirty="0" smtClean="0"/>
              <a:t>Accounted for the movements of the planets</a:t>
            </a:r>
          </a:p>
          <a:p>
            <a:pPr lvl="2"/>
            <a:r>
              <a:rPr lang="en-US" dirty="0" smtClean="0">
                <a:hlinkClick r:id="rId2"/>
              </a:rPr>
              <a:t>Retrograde motion</a:t>
            </a:r>
            <a:endParaRPr lang="en-US" dirty="0" smtClean="0"/>
          </a:p>
          <a:p>
            <a:pPr lvl="3"/>
            <a:r>
              <a:rPr lang="en-US" dirty="0" smtClean="0"/>
              <a:t>Apparent movement of a planet that appears to approach, reverse, and then continue onward</a:t>
            </a:r>
          </a:p>
          <a:p>
            <a:pPr lvl="3"/>
            <a:r>
              <a:rPr lang="en-US" dirty="0" smtClean="0"/>
              <a:t>Occurs because Earth has a faster orbital speed than Mars (see below)</a:t>
            </a:r>
          </a:p>
          <a:p>
            <a:pPr lvl="3"/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6287"/>
          <a:stretch>
            <a:fillRect/>
          </a:stretch>
        </p:blipFill>
        <p:spPr bwMode="auto">
          <a:xfrm>
            <a:off x="1047750" y="4333875"/>
            <a:ext cx="7270750" cy="2378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4886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Copernicus (1473-1543) </a:t>
            </a:r>
            <a:r>
              <a:rPr lang="en-US" i="1" dirty="0" smtClean="0"/>
              <a:t>Poland</a:t>
            </a:r>
            <a:endParaRPr lang="en-US" dirty="0" smtClean="0"/>
          </a:p>
          <a:p>
            <a:pPr lvl="1"/>
            <a:r>
              <a:rPr lang="en-US" dirty="0" smtClean="0"/>
              <a:t>Earth as </a:t>
            </a:r>
            <a:r>
              <a:rPr lang="en-US" dirty="0"/>
              <a:t>a </a:t>
            </a:r>
            <a:r>
              <a:rPr lang="en-US" dirty="0" smtClean="0"/>
              <a:t>planet, proved </a:t>
            </a:r>
            <a:r>
              <a:rPr lang="en-US" dirty="0"/>
              <a:t>Earth </a:t>
            </a:r>
            <a:r>
              <a:rPr lang="en-US" dirty="0" smtClean="0"/>
              <a:t>rotates</a:t>
            </a:r>
          </a:p>
          <a:p>
            <a:pPr lvl="1"/>
            <a:r>
              <a:rPr lang="en-US" dirty="0" smtClean="0"/>
              <a:t>Heliocentric theory</a:t>
            </a:r>
          </a:p>
          <a:p>
            <a:r>
              <a:rPr lang="en-US" dirty="0" smtClean="0"/>
              <a:t>Brahe (1546-1601) </a:t>
            </a:r>
            <a:r>
              <a:rPr lang="en-US" i="1" dirty="0" smtClean="0"/>
              <a:t>Denmark</a:t>
            </a:r>
            <a:endParaRPr lang="en-US" dirty="0" smtClean="0"/>
          </a:p>
          <a:p>
            <a:pPr lvl="1"/>
            <a:r>
              <a:rPr lang="en-US" dirty="0" smtClean="0"/>
              <a:t>Designed and built angle-measuring device</a:t>
            </a:r>
          </a:p>
          <a:p>
            <a:pPr lvl="1"/>
            <a:r>
              <a:rPr lang="en-US" dirty="0" smtClean="0"/>
              <a:t>Mars observations executed precisely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97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Modern Men: </a:t>
            </a:r>
            <a:r>
              <a:rPr lang="en-US" dirty="0" err="1"/>
              <a:t>K</a:t>
            </a:r>
            <a:r>
              <a:rPr lang="en-US" dirty="0" err="1" smtClean="0"/>
              <a:t>epler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3450"/>
            <a:ext cx="8969375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1571-1630 Danish; Brahe’s assistant</a:t>
            </a:r>
          </a:p>
          <a:p>
            <a:r>
              <a:rPr lang="en-US" dirty="0" smtClean="0"/>
              <a:t>3 laws of planetary motion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Planet’s orbit is an ellipse (oval) shape with sun @ one focus.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planet’s move faster when nearer the sun and slower when farther away (equal areas in equal time).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Square of length of time it takes a planet to orbit the sun (orbital period) is proportional to the cube of its mean distance to the sun (p</a:t>
            </a:r>
            <a:r>
              <a:rPr lang="en-US" baseline="30000" dirty="0" smtClean="0"/>
              <a:t>2</a:t>
            </a:r>
            <a:r>
              <a:rPr lang="en-US" dirty="0" smtClean="0"/>
              <a:t>=a</a:t>
            </a:r>
            <a:r>
              <a:rPr lang="en-US" baseline="30000" dirty="0" smtClean="0"/>
              <a:t>3</a:t>
            </a:r>
            <a:r>
              <a:rPr lang="en-US" dirty="0" smtClean="0"/>
              <a:t>).</a:t>
            </a:r>
          </a:p>
          <a:p>
            <a:pPr marL="571500" indent="-514350"/>
            <a:r>
              <a:rPr lang="en-US" dirty="0" smtClean="0"/>
              <a:t>Defined the term astronomical unit (Au)</a:t>
            </a:r>
          </a:p>
          <a:p>
            <a:pPr marL="971550" lvl="1" indent="-514350"/>
            <a:r>
              <a:rPr lang="en-US" dirty="0" smtClean="0"/>
              <a:t>Average distance between Earth &amp; sun (~150 million km)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0" b="7407"/>
          <a:stretch>
            <a:fillRect/>
          </a:stretch>
        </p:blipFill>
        <p:spPr bwMode="auto">
          <a:xfrm>
            <a:off x="2825750" y="4746625"/>
            <a:ext cx="3619500" cy="2111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153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841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Modern Men: Galileo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44575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1564-1642 Italian</a:t>
            </a:r>
          </a:p>
          <a:p>
            <a:r>
              <a:rPr lang="en-US" dirty="0" smtClean="0"/>
              <a:t>Telescopes for more precise observations</a:t>
            </a:r>
          </a:p>
          <a:p>
            <a:pPr lvl="1"/>
            <a:r>
              <a:rPr lang="en-US" dirty="0" smtClean="0"/>
              <a:t>4 satellites (moons) orbiting Jupiter &amp; other moving objects</a:t>
            </a:r>
          </a:p>
          <a:p>
            <a:pPr lvl="1"/>
            <a:r>
              <a:rPr lang="en-US" dirty="0" smtClean="0"/>
              <a:t>Planets are circular disks; not just points of light.</a:t>
            </a:r>
          </a:p>
          <a:p>
            <a:pPr lvl="1"/>
            <a:r>
              <a:rPr lang="en-US" dirty="0" smtClean="0"/>
              <a:t>Venus has phases just like the moon.</a:t>
            </a:r>
          </a:p>
          <a:p>
            <a:pPr lvl="1"/>
            <a:r>
              <a:rPr lang="en-US" dirty="0" smtClean="0"/>
              <a:t>Rough, mountainous texture on moon.</a:t>
            </a:r>
          </a:p>
          <a:p>
            <a:pPr lvl="1"/>
            <a:r>
              <a:rPr lang="en-US" dirty="0" smtClean="0"/>
              <a:t>Sunspots on Sun’s surface revealed rotational period of ~ 1 month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68" b="8026"/>
          <a:stretch>
            <a:fillRect/>
          </a:stretch>
        </p:blipFill>
        <p:spPr bwMode="auto">
          <a:xfrm>
            <a:off x="4921250" y="4978400"/>
            <a:ext cx="3479800" cy="187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62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" b="7593"/>
          <a:stretch>
            <a:fillRect/>
          </a:stretch>
        </p:blipFill>
        <p:spPr bwMode="auto">
          <a:xfrm>
            <a:off x="5207000" y="4937124"/>
            <a:ext cx="3936999" cy="19208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Modern Men: Newton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4763"/>
            <a:ext cx="8229600" cy="4525963"/>
          </a:xfrm>
        </p:spPr>
        <p:txBody>
          <a:bodyPr/>
          <a:lstStyle/>
          <a:p>
            <a:r>
              <a:rPr lang="en-US" dirty="0" smtClean="0"/>
              <a:t>1642-1727 English</a:t>
            </a:r>
          </a:p>
          <a:p>
            <a:r>
              <a:rPr lang="en-US" dirty="0" smtClean="0"/>
              <a:t>Formulated law of universal gravitation</a:t>
            </a:r>
          </a:p>
          <a:p>
            <a:pPr lvl="1"/>
            <a:r>
              <a:rPr lang="en-US" dirty="0" smtClean="0"/>
              <a:t>All objects have gravity between them.</a:t>
            </a:r>
          </a:p>
          <a:p>
            <a:pPr lvl="1"/>
            <a:r>
              <a:rPr lang="en-US" dirty="0" smtClean="0"/>
              <a:t>The greater the mass of the object, the greater the gravitational force.</a:t>
            </a:r>
          </a:p>
          <a:p>
            <a:r>
              <a:rPr lang="en-US" dirty="0" smtClean="0"/>
              <a:t>Laws of inertia and gravity</a:t>
            </a:r>
          </a:p>
          <a:p>
            <a:pPr lvl="1"/>
            <a:r>
              <a:rPr lang="en-US" dirty="0" smtClean="0"/>
              <a:t>Without gravity, planets would move in a straight line out into space.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082" y="127001"/>
            <a:ext cx="1854518" cy="174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454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7003"/>
            <a:ext cx="8229600" cy="1143000"/>
          </a:xfrm>
        </p:spPr>
        <p:txBody>
          <a:bodyPr/>
          <a:lstStyle/>
          <a:p>
            <a:r>
              <a:rPr lang="en-US" dirty="0" smtClean="0"/>
              <a:t>Contemporary Fellows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956" y="658196"/>
            <a:ext cx="6072503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Edwin </a:t>
            </a:r>
            <a:r>
              <a:rPr lang="en-US" sz="2400" dirty="0" smtClean="0">
                <a:hlinkClick r:id="rId2"/>
              </a:rPr>
              <a:t>Hubble</a:t>
            </a:r>
            <a:endParaRPr lang="en-US" sz="2400" dirty="0" smtClean="0"/>
          </a:p>
          <a:p>
            <a:pPr lvl="1"/>
            <a:r>
              <a:rPr lang="en-US" sz="2000" dirty="0" smtClean="0"/>
              <a:t>1889-1953 American</a:t>
            </a:r>
          </a:p>
          <a:p>
            <a:pPr lvl="1"/>
            <a:r>
              <a:rPr lang="en-US" sz="2000" dirty="0" smtClean="0"/>
              <a:t>Universe is </a:t>
            </a:r>
            <a:r>
              <a:rPr lang="en-US" sz="2000" i="1" dirty="0" smtClean="0"/>
              <a:t>still</a:t>
            </a:r>
            <a:r>
              <a:rPr lang="en-US" sz="2000" dirty="0" smtClean="0"/>
              <a:t> expanding</a:t>
            </a:r>
          </a:p>
          <a:p>
            <a:pPr lvl="1"/>
            <a:r>
              <a:rPr lang="en-US" sz="2000" dirty="0" smtClean="0"/>
              <a:t>Galaxies outside of our own</a:t>
            </a:r>
          </a:p>
          <a:p>
            <a:r>
              <a:rPr lang="en-US" sz="2400" dirty="0" smtClean="0"/>
              <a:t>Stephen Hawking</a:t>
            </a:r>
          </a:p>
          <a:p>
            <a:pPr lvl="1"/>
            <a:r>
              <a:rPr lang="en-US" sz="2000" dirty="0" smtClean="0"/>
              <a:t>1942-_____ British</a:t>
            </a:r>
          </a:p>
          <a:p>
            <a:pPr lvl="1"/>
            <a:r>
              <a:rPr lang="en-US" sz="2000" dirty="0" smtClean="0"/>
              <a:t>Theorized existence of black holes</a:t>
            </a:r>
          </a:p>
          <a:p>
            <a:r>
              <a:rPr lang="en-US" sz="2400" dirty="0" smtClean="0"/>
              <a:t>Carl Sagan</a:t>
            </a:r>
          </a:p>
          <a:p>
            <a:pPr lvl="1"/>
            <a:r>
              <a:rPr lang="en-US" sz="2000" dirty="0" smtClean="0"/>
              <a:t>1934-1996 American</a:t>
            </a:r>
          </a:p>
          <a:p>
            <a:pPr lvl="1"/>
            <a:r>
              <a:rPr lang="en-US" sz="2000" dirty="0" smtClean="0"/>
              <a:t>SETI, questioned Drake equation, popularized science and the </a:t>
            </a:r>
            <a:r>
              <a:rPr lang="en-US" sz="2000" i="1" dirty="0" smtClean="0"/>
              <a:t>Cosmos </a:t>
            </a:r>
            <a:r>
              <a:rPr lang="en-US" sz="2000" dirty="0" smtClean="0"/>
              <a:t>TV program</a:t>
            </a:r>
          </a:p>
          <a:p>
            <a:r>
              <a:rPr lang="en-US" sz="2400" dirty="0" smtClean="0"/>
              <a:t>James Webb Space </a:t>
            </a:r>
            <a:r>
              <a:rPr lang="en-US" sz="2400" dirty="0" smtClean="0">
                <a:hlinkClick r:id="rId3"/>
              </a:rPr>
              <a:t>Telescope</a:t>
            </a:r>
            <a:endParaRPr lang="en-US" sz="2400" dirty="0" smtClean="0"/>
          </a:p>
          <a:p>
            <a:pPr lvl="1"/>
            <a:r>
              <a:rPr lang="en-US" sz="2000" dirty="0" smtClean="0"/>
              <a:t>Named after NASA administrator </a:t>
            </a:r>
          </a:p>
          <a:p>
            <a:pPr lvl="1"/>
            <a:r>
              <a:rPr lang="en-US" sz="2000" dirty="0" err="1" smtClean="0"/>
              <a:t>Infared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Big bang theory and origin of universe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49821"/>
          <a:stretch/>
        </p:blipFill>
        <p:spPr>
          <a:xfrm>
            <a:off x="6848639" y="2921178"/>
            <a:ext cx="1838161" cy="18418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8639" y="4762979"/>
            <a:ext cx="1838161" cy="195879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r="5064"/>
          <a:stretch/>
        </p:blipFill>
        <p:spPr>
          <a:xfrm>
            <a:off x="6848639" y="1132070"/>
            <a:ext cx="1838161" cy="178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548</Words>
  <Application>Microsoft Macintosh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Chapter 22 Section 1 Early Astronomers</vt:lpstr>
      <vt:lpstr>Let’s start at the beginning…</vt:lpstr>
      <vt:lpstr>Earth is #1 !</vt:lpstr>
      <vt:lpstr>Ptolemaic System </vt:lpstr>
      <vt:lpstr>Modern Men</vt:lpstr>
      <vt:lpstr>Modern Men: Kepler</vt:lpstr>
      <vt:lpstr>Modern Men: Galileo</vt:lpstr>
      <vt:lpstr>Modern Men: Newton</vt:lpstr>
      <vt:lpstr>Contemporary Fellows</vt:lpstr>
      <vt:lpstr>PowerPoint Presentation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22 Section 1 Early Astronomers</dc:title>
  <dc:creator>jill boisse</dc:creator>
  <cp:lastModifiedBy>jill boisse</cp:lastModifiedBy>
  <cp:revision>17</cp:revision>
  <dcterms:created xsi:type="dcterms:W3CDTF">2013-12-03T15:54:42Z</dcterms:created>
  <dcterms:modified xsi:type="dcterms:W3CDTF">2013-12-04T15:38:02Z</dcterms:modified>
</cp:coreProperties>
</file>